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retendard Bold" panose="020B0600000101010101" charset="-127"/>
      <p:bold r:id="rId12"/>
    </p:embeddedFont>
    <p:embeddedFont>
      <p:font typeface="Pretendard ExtraLight" panose="020B0600000101010101" charset="-127"/>
      <p:regular r:id="rId13"/>
    </p:embeddedFont>
    <p:embeddedFont>
      <p:font typeface="Pretendard Light" panose="020B0600000101010101" charset="-127"/>
      <p:regular r:id="rId14"/>
    </p:embeddedFont>
    <p:embeddedFont>
      <p:font typeface="Pretendard Medium" panose="020B0600000101010101" charset="-127"/>
      <p:bold r:id="rId15"/>
    </p:embeddedFont>
    <p:embeddedFont>
      <p:font typeface="Pretendard Regular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rot="2700000">
            <a:off x="13004800" y="-749300"/>
            <a:ext cx="7086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 rot="2700000">
            <a:off x="-1981200" y="6311900"/>
            <a:ext cx="7086600" cy="472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36100"/>
            <a:ext cx="18288000" cy="850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39900" y="8026400"/>
            <a:ext cx="7429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0E6D62"/>
                </a:solidFill>
                <a:latin typeface="Pretendard ExtraLight"/>
              </a:rPr>
              <a:t>The 21st century is an era of infinite competition. The competitiveness of a nation cannot be pursued solely by businesses or universities rather, collaboration among them is essential to create synergy in their initiatives.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1739900" y="2781300"/>
            <a:ext cx="8737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300" b="0" i="0" u="none" strike="noStrike">
                <a:solidFill>
                  <a:srgbClr val="0E6D62"/>
                </a:solidFill>
                <a:ea typeface="Pretendard Bold"/>
              </a:rPr>
              <a:t>산학협력</a:t>
            </a:r>
            <a:r>
              <a:rPr lang="en-US" sz="7300" b="0" i="0" u="none" strike="noStrike">
                <a:solidFill>
                  <a:srgbClr val="0E6D62"/>
                </a:solidFill>
                <a:latin typeface="Pretendard Bold"/>
              </a:rPr>
              <a:t> </a:t>
            </a:r>
            <a:r>
              <a:rPr lang="ko-KR" sz="7300" b="0" i="0" u="none" strike="noStrike">
                <a:solidFill>
                  <a:srgbClr val="0E6D62"/>
                </a:solidFill>
                <a:ea typeface="Pretendard Bold"/>
              </a:rPr>
              <a:t>성과</a:t>
            </a:r>
            <a:r>
              <a:rPr lang="en-US" sz="7300" b="0" i="0" u="none" strike="noStrike">
                <a:solidFill>
                  <a:srgbClr val="0E6D62"/>
                </a:solidFill>
                <a:latin typeface="Pretendard Bold"/>
              </a:rPr>
              <a:t> </a:t>
            </a:r>
            <a:r>
              <a:rPr lang="ko-KR" sz="7300" b="0" i="0" u="none" strike="noStrike">
                <a:solidFill>
                  <a:srgbClr val="0E6D62"/>
                </a:solidFill>
                <a:ea typeface="Pretendard Bold"/>
              </a:rPr>
              <a:t>공유회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2197100"/>
            <a:ext cx="5461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>
                <a:solidFill>
                  <a:srgbClr val="0E6D62"/>
                </a:solidFill>
                <a:latin typeface="Pretendard Bold"/>
              </a:rPr>
              <a:t>2080</a:t>
            </a:r>
            <a:r>
              <a:rPr lang="ko-KR" sz="4800" b="0" i="0" u="none" strike="noStrike">
                <a:solidFill>
                  <a:srgbClr val="0E6D62"/>
                </a:solidFill>
                <a:ea typeface="Pretendard Bold"/>
              </a:rPr>
              <a:t>학년도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4292600"/>
            <a:ext cx="50800" cy="1016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39900" y="96901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|   </a:t>
            </a: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주최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   |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75000" y="9690100"/>
            <a:ext cx="288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미리대학교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600" y="9677400"/>
            <a:ext cx="381000" cy="381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917700" y="4279900"/>
            <a:ext cx="505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E6D62"/>
                </a:solidFill>
                <a:latin typeface="Pretendard Regular"/>
              </a:rPr>
              <a:t>2080.12.17  PM17:30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17700" y="4864100"/>
            <a:ext cx="5041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E6D62"/>
                </a:solidFill>
                <a:ea typeface="Pretendard Regular"/>
              </a:rPr>
              <a:t>미리</a:t>
            </a:r>
            <a:r>
              <a:rPr lang="en-US" sz="2400" b="0" i="0" u="none" strike="noStrike">
                <a:solidFill>
                  <a:srgbClr val="0E6D6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E6D62"/>
                </a:solidFill>
                <a:ea typeface="Pretendard Regular"/>
              </a:rPr>
              <a:t>컨벤션</a:t>
            </a:r>
            <a:r>
              <a:rPr lang="en-US" sz="2400" b="0" i="0" u="none" strike="noStrike">
                <a:solidFill>
                  <a:srgbClr val="0E6D6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0E6D62"/>
                </a:solidFill>
                <a:ea typeface="Pretendard Regular"/>
              </a:rPr>
              <a:t>홀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9740900"/>
            <a:ext cx="368300" cy="241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908800" y="9690100"/>
            <a:ext cx="3289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미리연구재단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35600" y="9690100"/>
            <a:ext cx="105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|   </a:t>
            </a:r>
            <a:r>
              <a:rPr lang="ko-KR" sz="1800" b="0" i="0" u="none" strike="noStrike">
                <a:solidFill>
                  <a:srgbClr val="FFFFFF"/>
                </a:solidFill>
                <a:ea typeface="Pretendard Light"/>
              </a:rPr>
              <a:t>후원</a:t>
            </a:r>
            <a:r>
              <a:rPr lang="en-US" sz="1800" b="0" i="0" u="none" strike="noStrike">
                <a:solidFill>
                  <a:srgbClr val="FFFFFF"/>
                </a:solidFill>
                <a:latin typeface="Pretendard Light"/>
              </a:rPr>
              <a:t>   |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62000" y="9753600"/>
            <a:ext cx="30861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200" b="0" i="0" u="none" strike="noStrike">
                <a:solidFill>
                  <a:srgbClr val="FFFFFF"/>
                </a:solidFill>
                <a:latin typeface="Pretendard Light"/>
              </a:rPr>
              <a:t>WWW.MIRICOMPANY.COM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2700000">
            <a:off x="-1981200" y="6311900"/>
            <a:ext cx="7086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rot="2340000">
            <a:off x="13576300" y="-1282700"/>
            <a:ext cx="7086600" cy="472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0350500" y="1879600"/>
            <a:ext cx="6350000" cy="271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10350500" y="6007100"/>
            <a:ext cx="6350000" cy="2717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512800" y="24892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4C4C4C"/>
                </a:solidFill>
                <a:ea typeface="Pretendard Medium"/>
              </a:rPr>
              <a:t>키워드</a:t>
            </a:r>
            <a:r>
              <a:rPr lang="en-US" sz="3000" b="0" i="0" u="none" strike="noStrike">
                <a:solidFill>
                  <a:srgbClr val="4C4C4C"/>
                </a:solidFill>
                <a:latin typeface="Pretendard Medium"/>
              </a:rPr>
              <a:t>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3900" y="3251200"/>
            <a:ext cx="5232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학생들이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어떤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역량과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기술을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습득하여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조직에</a:t>
            </a:r>
          </a:p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기여할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수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있는지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요약해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보세요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12800" y="66167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4C4C4C"/>
                </a:solidFill>
                <a:ea typeface="Pretendard Medium"/>
              </a:rPr>
              <a:t>키워드</a:t>
            </a:r>
            <a:r>
              <a:rPr lang="en-US" sz="3000" b="0" i="0" u="none" strike="noStrike">
                <a:solidFill>
                  <a:srgbClr val="4C4C4C"/>
                </a:solidFill>
                <a:latin typeface="Pretendard Medium"/>
              </a:rPr>
              <a:t>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83900" y="7378700"/>
            <a:ext cx="5232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협력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과정에서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발생할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시너지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효과와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앞으로의</a:t>
            </a:r>
          </a:p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발전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 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가능성에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대해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 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설명해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보세요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65100" y="-381000"/>
            <a:ext cx="24511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200" b="0" i="0" u="none" strike="noStrike">
                <a:solidFill>
                  <a:srgbClr val="C2C2C2">
                    <a:alpha val="14902"/>
                  </a:srgbClr>
                </a:solidFill>
                <a:latin typeface="Pretendard Regular"/>
              </a:rPr>
              <a:t>06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587500" y="1879600"/>
            <a:ext cx="6350000" cy="271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1587500" y="6007100"/>
            <a:ext cx="6350000" cy="2717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71700" y="24892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3000" b="0" i="0" u="none" strike="noStrike">
                <a:solidFill>
                  <a:srgbClr val="4C4C4C"/>
                </a:solidFill>
                <a:ea typeface="Pretendard Medium"/>
              </a:rPr>
              <a:t>키워드</a:t>
            </a:r>
            <a:r>
              <a:rPr lang="en-US" sz="3000" b="0" i="0" u="none" strike="noStrike">
                <a:solidFill>
                  <a:srgbClr val="4C4C4C"/>
                </a:solidFill>
                <a:latin typeface="Pretendard Medium"/>
              </a:rPr>
              <a:t>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71700" y="3251200"/>
            <a:ext cx="5232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관련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조직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및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기관이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상호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발전할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수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있는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구체적인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성과나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혜택을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 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설명해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보세요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71700" y="66167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3000" b="0" i="0" u="none" strike="noStrike">
                <a:solidFill>
                  <a:srgbClr val="4C4C4C"/>
                </a:solidFill>
                <a:ea typeface="Pretendard Medium"/>
              </a:rPr>
              <a:t>키워드</a:t>
            </a:r>
            <a:r>
              <a:rPr lang="en-US" sz="3000" b="0" i="0" u="none" strike="noStrike">
                <a:solidFill>
                  <a:srgbClr val="4C4C4C"/>
                </a:solidFill>
                <a:latin typeface="Pretendard Medium"/>
              </a:rPr>
              <a:t>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1700" y="7378700"/>
            <a:ext cx="5232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협력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과정이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기업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,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대학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,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지역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사회에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미칠</a:t>
            </a:r>
          </a:p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장기적인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효과와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가치를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 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요약해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보세요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39900" y="533400"/>
            <a:ext cx="549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기대효과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3403600"/>
            <a:ext cx="3810000" cy="381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436100"/>
            <a:ext cx="18288000" cy="850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594600" y="4572000"/>
            <a:ext cx="3098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기대효과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3800" y="5232400"/>
            <a:ext cx="32004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협력이나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프로젝트를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통해</a:t>
            </a:r>
          </a:p>
          <a:p>
            <a:pPr lvl="0" algn="ct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기대되는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주요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효과를</a:t>
            </a:r>
          </a:p>
          <a:p>
            <a:pPr lvl="0" algn="ct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간략히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작성해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보세요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05700" y="9715500"/>
            <a:ext cx="3289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|   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미리대학교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산학협력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성과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공유회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    |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2717800" y="3581400"/>
            <a:ext cx="6184900" cy="99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9500" y="3797300"/>
            <a:ext cx="5359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배경</a:t>
            </a:r>
            <a:r>
              <a:rPr lang="en-US" sz="3000" b="0" i="0" u="none" strike="noStrike">
                <a:solidFill>
                  <a:srgbClr val="4C4C4C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및</a:t>
            </a:r>
            <a:r>
              <a:rPr lang="en-US" sz="3000" b="0" i="0" u="none" strike="noStrike">
                <a:solidFill>
                  <a:srgbClr val="4C4C4C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목적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79700" y="3797300"/>
            <a:ext cx="96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4C4C4C">
                    <a:alpha val="60000"/>
                  </a:srgbClr>
                </a:solidFill>
                <a:latin typeface="Pretendard Bold"/>
              </a:rPr>
              <a:t>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2717800" y="4978400"/>
            <a:ext cx="6184900" cy="990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19500" y="5181600"/>
            <a:ext cx="5359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추진</a:t>
            </a:r>
            <a:r>
              <a:rPr lang="en-US" sz="3000" b="0" i="0" u="none" strike="noStrike">
                <a:solidFill>
                  <a:srgbClr val="4C4C4C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체계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79700" y="5181600"/>
            <a:ext cx="96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4C4C4C">
                    <a:alpha val="60000"/>
                  </a:srgbClr>
                </a:solidFill>
                <a:latin typeface="Pretendard Bold"/>
              </a:rPr>
              <a:t>02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2717800" y="6362700"/>
            <a:ext cx="6184900" cy="990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19500" y="6578600"/>
            <a:ext cx="5359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4C4C4C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프로그램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9700" y="6578600"/>
            <a:ext cx="96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4C4C4C">
                    <a:alpha val="60000"/>
                  </a:srgbClr>
                </a:solidFill>
                <a:latin typeface="Pretendard Bold"/>
              </a:rPr>
              <a:t>03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9385300" y="3581400"/>
            <a:ext cx="6184900" cy="990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74300" y="3797300"/>
            <a:ext cx="5359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주요실적</a:t>
            </a:r>
            <a:r>
              <a:rPr lang="en-US" sz="3000" b="0" i="0" u="none" strike="noStrike">
                <a:solidFill>
                  <a:srgbClr val="4C4C4C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및</a:t>
            </a:r>
            <a:r>
              <a:rPr lang="en-US" sz="3000" b="0" i="0" u="none" strike="noStrike">
                <a:solidFill>
                  <a:srgbClr val="4C4C4C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성과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47200" y="3797300"/>
            <a:ext cx="96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4C4C4C">
                    <a:alpha val="60000"/>
                  </a:srgbClr>
                </a:solidFill>
                <a:latin typeface="Pretendard Bold"/>
              </a:rPr>
              <a:t>04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9385300" y="4978400"/>
            <a:ext cx="61849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 rot="2700000">
            <a:off x="13004800" y="-749300"/>
            <a:ext cx="7086600" cy="472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 rot="2700000">
            <a:off x="-1981200" y="6311900"/>
            <a:ext cx="7086600" cy="4724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74300" y="5181600"/>
            <a:ext cx="5359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우수</a:t>
            </a:r>
            <a:r>
              <a:rPr lang="en-US" sz="3000" b="0" i="0" u="none" strike="noStrike">
                <a:solidFill>
                  <a:srgbClr val="4C4C4C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사례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47200" y="5181600"/>
            <a:ext cx="96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4C4C4C">
                    <a:alpha val="60000"/>
                  </a:srgbClr>
                </a:solidFill>
                <a:latin typeface="Pretendard Bold"/>
              </a:rPr>
              <a:t>05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9385300" y="6362700"/>
            <a:ext cx="6184900" cy="990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74300" y="6578600"/>
            <a:ext cx="5359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C4C4C"/>
                </a:solidFill>
                <a:ea typeface="Pretendard Regular"/>
              </a:rPr>
              <a:t>기대효과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47200" y="6578600"/>
            <a:ext cx="965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4C4C4C">
                    <a:alpha val="60000"/>
                  </a:srgbClr>
                </a:solidFill>
                <a:latin typeface="Pretendard Bold"/>
              </a:rPr>
              <a:t>06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436100"/>
            <a:ext cx="18288000" cy="850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086600" y="1155700"/>
            <a:ext cx="4127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0E6D62"/>
                </a:solidFill>
                <a:latin typeface="Pretendard Bold"/>
              </a:rPr>
              <a:t>CONTENTS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05700" y="9715500"/>
            <a:ext cx="3289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|   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미리대학교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산학협력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성과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공유회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    |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2700000">
            <a:off x="-1981200" y="6311900"/>
            <a:ext cx="7086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2700000">
            <a:off x="13004800" y="-749300"/>
            <a:ext cx="7086600" cy="472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5410200" y="1587500"/>
            <a:ext cx="7467600" cy="746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5854700" y="2019300"/>
            <a:ext cx="6591300" cy="659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0" y="2463800"/>
            <a:ext cx="5702300" cy="5702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100" y="4432300"/>
            <a:ext cx="1193800" cy="927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13600" y="5651500"/>
            <a:ext cx="3848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C4C4C"/>
                </a:solidFill>
                <a:ea typeface="Pretendard Bold"/>
              </a:rPr>
              <a:t>산학협력</a:t>
            </a:r>
            <a:r>
              <a:rPr lang="en-US" sz="3000" b="0" i="0" u="none" strike="noStrike">
                <a:solidFill>
                  <a:srgbClr val="4C4C4C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4C4C4C"/>
                </a:solidFill>
                <a:ea typeface="Pretendard Bold"/>
              </a:rPr>
              <a:t>관계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6100" y="2959100"/>
            <a:ext cx="4711700" cy="471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17600" y="3670300"/>
            <a:ext cx="1054100" cy="1054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246100" y="4813300"/>
            <a:ext cx="2184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대학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90500" y="5689600"/>
            <a:ext cx="28829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해당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키워드에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간략한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입력하세요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.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다른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키워드와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어떤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협력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관계를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통해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시너지를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발휘하는지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설명해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보세요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2959100"/>
            <a:ext cx="4711700" cy="4711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3644900"/>
            <a:ext cx="1054100" cy="1054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857500" y="4787900"/>
            <a:ext cx="2184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기업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14600" y="5664200"/>
            <a:ext cx="28829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해당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키워드에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간략한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설명을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입력하세요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.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다른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키워드와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어떤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협력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관계를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통해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시너지를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발휘하는지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설명해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보세요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165100" y="-381000"/>
            <a:ext cx="24511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200" b="0" i="0" u="none" strike="noStrike">
                <a:solidFill>
                  <a:srgbClr val="4C4C4C">
                    <a:alpha val="7843"/>
                  </a:srgbClr>
                </a:solidFill>
                <a:latin typeface="Pretendard Regular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9900" y="596900"/>
            <a:ext cx="3644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배경</a:t>
            </a:r>
            <a:r>
              <a:rPr lang="en-US" sz="4800" b="0" i="0" u="none" strike="noStrike">
                <a:solidFill>
                  <a:srgbClr val="4C4C4C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및</a:t>
            </a:r>
            <a:r>
              <a:rPr lang="en-US" sz="4800" b="0" i="0" u="none" strike="noStrike">
                <a:solidFill>
                  <a:srgbClr val="4C4C4C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목적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3700" y="5232400"/>
            <a:ext cx="2273300" cy="17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000" y="5232400"/>
            <a:ext cx="2260600" cy="17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436100"/>
            <a:ext cx="18288000" cy="850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505700" y="9715500"/>
            <a:ext cx="3289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|   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미리대학교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산학협력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성과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공유회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    |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2700000">
            <a:off x="-1981200" y="6311900"/>
            <a:ext cx="7086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2700000">
            <a:off x="13004800" y="-749300"/>
            <a:ext cx="7086600" cy="4724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65100" y="-381000"/>
            <a:ext cx="24511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200" b="0" i="0" u="none" strike="noStrike">
                <a:solidFill>
                  <a:srgbClr val="4C4C4C">
                    <a:alpha val="7843"/>
                  </a:srgbClr>
                </a:solidFill>
                <a:latin typeface="Pretendard Regular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9900" y="596900"/>
            <a:ext cx="3644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배경</a:t>
            </a:r>
            <a:r>
              <a:rPr lang="en-US" sz="4800" b="0" i="0" u="none" strike="noStrike">
                <a:solidFill>
                  <a:srgbClr val="4C4C4C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및</a:t>
            </a:r>
            <a:r>
              <a:rPr lang="en-US" sz="4800" b="0" i="0" u="none" strike="noStrike">
                <a:solidFill>
                  <a:srgbClr val="4C4C4C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목적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800" y="3073400"/>
            <a:ext cx="4064000" cy="406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800" y="5003800"/>
            <a:ext cx="2298700" cy="2298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160000" y="5994400"/>
            <a:ext cx="1892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Pretendard Light"/>
              </a:rPr>
              <a:t>Keyword 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8100" y="5003800"/>
            <a:ext cx="2298700" cy="2298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39900" y="5969000"/>
            <a:ext cx="1447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Pretendard Light"/>
              </a:rPr>
              <a:t>Keyword 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6100" y="1892300"/>
            <a:ext cx="22987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103100" y="2844800"/>
            <a:ext cx="205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Pretendard Light"/>
              </a:rPr>
              <a:t>Keyword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03100" y="4876800"/>
            <a:ext cx="220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Bold"/>
              </a:rPr>
              <a:t>우수인재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Bold"/>
              </a:rPr>
              <a:t> 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Bold"/>
              </a:rPr>
              <a:t>양성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700" y="7683500"/>
            <a:ext cx="7442200" cy="914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337800" y="7924800"/>
            <a:ext cx="626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위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다이어그램의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핵심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메시지를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입력해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주세요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1892300"/>
            <a:ext cx="7556500" cy="2095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4203700"/>
            <a:ext cx="7556500" cy="209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7010400" y="2006600"/>
            <a:ext cx="1866900" cy="186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6515100"/>
            <a:ext cx="7556500" cy="2095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7010400" y="4318000"/>
            <a:ext cx="1866900" cy="1866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7010400" y="6616700"/>
            <a:ext cx="1866900" cy="186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4400" y="2273300"/>
            <a:ext cx="1346200" cy="134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4400" y="4572000"/>
            <a:ext cx="1346200" cy="1346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4400" y="6883400"/>
            <a:ext cx="1346200" cy="134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7700" y="7810500"/>
            <a:ext cx="673100" cy="673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2800" y="8001000"/>
            <a:ext cx="330200" cy="279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436100"/>
            <a:ext cx="18288000" cy="850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968500" y="2222500"/>
            <a:ext cx="194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Keyword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68500" y="2971800"/>
            <a:ext cx="375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해당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키워드의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주요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내용을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간략히</a:t>
            </a:r>
          </a:p>
          <a:p>
            <a:pPr lvl="0" algn="l">
              <a:lnSpc>
                <a:spcPct val="109892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요약해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보세요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68500" y="5257800"/>
            <a:ext cx="4025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해당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키워드가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핵심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목표에</a:t>
            </a:r>
          </a:p>
          <a:p>
            <a:pPr lvl="0" algn="l">
              <a:lnSpc>
                <a:spcPct val="109892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기여하는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방식을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설명해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보세요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68500" y="4559300"/>
            <a:ext cx="194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Keyword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68500" y="7556500"/>
            <a:ext cx="375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해당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키워드가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수행하는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역할을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간단히</a:t>
            </a:r>
          </a:p>
          <a:p>
            <a:pPr lvl="0" algn="l">
              <a:lnSpc>
                <a:spcPct val="109892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기술해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보세요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68500" y="6858000"/>
            <a:ext cx="194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Keyword 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05700" y="9715500"/>
            <a:ext cx="3289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|   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미리대학교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산학협력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성과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공유회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    |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2700000">
            <a:off x="-1981200" y="6311900"/>
            <a:ext cx="7086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2700000">
            <a:off x="13004800" y="-749300"/>
            <a:ext cx="7086600" cy="4724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65100" y="-381000"/>
            <a:ext cx="24511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200" b="0" i="0" u="none" strike="noStrike">
                <a:solidFill>
                  <a:srgbClr val="4C4C4C">
                    <a:alpha val="7843"/>
                  </a:srgbClr>
                </a:solidFill>
                <a:latin typeface="Pretendard Regular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9900" y="596900"/>
            <a:ext cx="3644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추진</a:t>
            </a:r>
            <a:r>
              <a:rPr lang="en-US" sz="4800" b="0" i="0" u="none" strike="noStrike">
                <a:solidFill>
                  <a:srgbClr val="4C4C4C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체계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1828800"/>
            <a:ext cx="11493500" cy="91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828800"/>
            <a:ext cx="3530600" cy="91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499100" y="2057400"/>
            <a:ext cx="10909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협력의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장기적인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목표와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방향성을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명확하고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간결하게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제시해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보세요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000" y="20066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비전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882900"/>
            <a:ext cx="3530600" cy="137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32000" y="32893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목표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2908300"/>
            <a:ext cx="3721100" cy="133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5321300" y="2971800"/>
            <a:ext cx="3581400" cy="584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994400" y="30480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목표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57800" y="37084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목표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1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상세설명을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900" y="2908300"/>
            <a:ext cx="3721100" cy="133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9169400" y="2971800"/>
            <a:ext cx="3581400" cy="584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842500" y="30480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목표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05900" y="37084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목표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2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상세설명을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0" y="2908300"/>
            <a:ext cx="3721100" cy="133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13017500" y="2971800"/>
            <a:ext cx="3581400" cy="584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690600" y="30480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목표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54000" y="37084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목표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3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상세설명을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4406900"/>
            <a:ext cx="3530600" cy="1371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032000" y="48133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전략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4432300"/>
            <a:ext cx="3721100" cy="1333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5321300" y="4495800"/>
            <a:ext cx="3581400" cy="584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994400" y="45593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전략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57800" y="52324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전략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1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상세설명을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900" y="4432300"/>
            <a:ext cx="3721100" cy="1333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9169400" y="4495800"/>
            <a:ext cx="3581400" cy="584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9842500" y="45593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전략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05900" y="52324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전략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2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상세설명을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0" y="4419600"/>
            <a:ext cx="3721100" cy="1333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13017500" y="4495800"/>
            <a:ext cx="3581400" cy="5842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3690600" y="45593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전략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54000" y="52324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전략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3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상세설명을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" y="5930900"/>
            <a:ext cx="3530600" cy="30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436100"/>
            <a:ext cx="18288000" cy="8509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2032000" y="71882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과제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800" y="5969000"/>
            <a:ext cx="3721100" cy="3009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5321300" y="6032500"/>
            <a:ext cx="3581400" cy="5842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5994400" y="61087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과제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1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257800" y="68072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과제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1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5321300" y="7531100"/>
            <a:ext cx="3581400" cy="5842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5994400" y="75819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과제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257800" y="82804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과제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2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5900" y="5969000"/>
            <a:ext cx="3721100" cy="3009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9169400" y="6032500"/>
            <a:ext cx="3581400" cy="5842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9842500" y="61087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과제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105900" y="68072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과제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3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9169400" y="7531100"/>
            <a:ext cx="3581400" cy="5842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9842500" y="75819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과제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4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105900" y="82804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과제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4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0" y="5969000"/>
            <a:ext cx="3721100" cy="30099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13017500" y="6032500"/>
            <a:ext cx="3581400" cy="584200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13690600" y="61087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과제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954000" y="68072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과제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5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59" name="Picture 59"/>
          <p:cNvPicPr>
            <a:picLocks noChangeAspect="1"/>
          </p:cNvPicPr>
          <p:nvPr/>
        </p:nvPicPr>
        <p:blipFill>
          <a:blip r:embed="rId8">
            <a:alphaModFix amt="22000"/>
          </a:blip>
          <a:stretch>
            <a:fillRect/>
          </a:stretch>
        </p:blipFill>
        <p:spPr>
          <a:xfrm>
            <a:off x="13017500" y="7531100"/>
            <a:ext cx="3581400" cy="584200"/>
          </a:xfrm>
          <a:prstGeom prst="rect">
            <a:avLst/>
          </a:prstGeom>
        </p:spPr>
      </p:pic>
      <p:sp>
        <p:nvSpPr>
          <p:cNvPr id="60" name="TextBox 60"/>
          <p:cNvSpPr txBox="1"/>
          <p:nvPr/>
        </p:nvSpPr>
        <p:spPr>
          <a:xfrm>
            <a:off x="13690600" y="7581900"/>
            <a:ext cx="223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과제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6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954000" y="8280400"/>
            <a:ext cx="372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과제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6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에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대한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설명을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600" b="0" i="0" u="none" strike="noStrike" spc="-100">
                <a:solidFill>
                  <a:srgbClr val="4C4C4C"/>
                </a:solidFill>
                <a:ea typeface="Pretendard Light"/>
              </a:rPr>
              <a:t>입력해주세요</a:t>
            </a:r>
            <a:r>
              <a:rPr lang="en-US" sz="16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505700" y="9715500"/>
            <a:ext cx="3289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|   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미리대학교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산학협력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성과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공유회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    |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2700000">
            <a:off x="-1981200" y="6311900"/>
            <a:ext cx="7086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2700000">
            <a:off x="13004800" y="-749300"/>
            <a:ext cx="7086600" cy="4724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65100" y="-381000"/>
            <a:ext cx="24511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200" b="0" i="0" u="none" strike="noStrike">
                <a:solidFill>
                  <a:srgbClr val="4C4C4C">
                    <a:alpha val="7843"/>
                  </a:srgbClr>
                </a:solidFill>
                <a:latin typeface="Pretendard Regular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9900" y="533400"/>
            <a:ext cx="549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주요</a:t>
            </a:r>
            <a:r>
              <a:rPr lang="en-US" sz="4800" b="0" i="0" u="none" strike="noStrike">
                <a:solidFill>
                  <a:srgbClr val="4C4C4C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프로그램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00" y="2387600"/>
            <a:ext cx="4660900" cy="651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>
            <a:off x="1816100" y="6654800"/>
            <a:ext cx="41402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0" y="2387600"/>
            <a:ext cx="4660900" cy="651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0" y="2387600"/>
            <a:ext cx="4660900" cy="651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2933700"/>
            <a:ext cx="4152900" cy="347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00" y="2933700"/>
            <a:ext cx="4152900" cy="3467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68500" y="6807200"/>
            <a:ext cx="3848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현장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실습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및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인턴십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19300" y="7696200"/>
            <a:ext cx="37338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산학협력을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통해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학생들이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현장에서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실무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경험을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쌓을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수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있는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기회를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 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제공하는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프로그램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3600" y="2933700"/>
            <a:ext cx="4152900" cy="347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>
            <a:off x="7073900" y="6654800"/>
            <a:ext cx="41402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>
            <a:off x="12306300" y="6654800"/>
            <a:ext cx="41402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436100"/>
            <a:ext cx="18288000" cy="850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300" y="2044700"/>
            <a:ext cx="2717800" cy="698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882900" y="21717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프로그램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13600" y="6807200"/>
            <a:ext cx="3848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기술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이전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및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공동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연구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77100" y="7696200"/>
            <a:ext cx="37338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대학의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연구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성과를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기업에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이전하고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,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공동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연구를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통해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새로운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기술을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개발하는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협력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방식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0" y="6807200"/>
            <a:ext cx="3848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취업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연계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및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교육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프로그램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09500" y="7696200"/>
            <a:ext cx="37338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3550"/>
              </a:lnSpc>
            </a:pP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기업이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필요로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하는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인재를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양성하기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위한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맞춤형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교육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프로그램을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 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제공하여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취업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연계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700" b="0" i="0" u="none" strike="noStrike" spc="-100">
                <a:solidFill>
                  <a:srgbClr val="4C4C4C"/>
                </a:solidFill>
                <a:ea typeface="Pretendard Light"/>
              </a:rPr>
              <a:t>강화</a:t>
            </a:r>
            <a:r>
              <a:rPr lang="en-US" sz="17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83900" y="8953500"/>
            <a:ext cx="58166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C4C4C"/>
                </a:solidFill>
                <a:latin typeface="Pretendard Light"/>
              </a:rPr>
              <a:t>*</a:t>
            </a:r>
            <a:r>
              <a:rPr lang="ko-KR" sz="1000" b="0" i="0" u="none" strike="noStrike">
                <a:solidFill>
                  <a:srgbClr val="4C4C4C"/>
                </a:solidFill>
                <a:ea typeface="Pretendard Light"/>
              </a:rPr>
              <a:t>페이지</a:t>
            </a:r>
            <a:r>
              <a:rPr lang="en-US" sz="1000" b="0" i="0" u="none" strike="noStrike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4C4C4C"/>
                </a:solidFill>
                <a:ea typeface="Pretendard Light"/>
              </a:rPr>
              <a:t>내</a:t>
            </a:r>
            <a:r>
              <a:rPr lang="en-US" sz="1000" b="0" i="0" u="none" strike="noStrike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4C4C4C"/>
                </a:solidFill>
                <a:ea typeface="Pretendard Light"/>
              </a:rPr>
              <a:t>인물사진은</a:t>
            </a:r>
            <a:r>
              <a:rPr lang="en-US" sz="1000" b="0" i="0" u="none" strike="noStrike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4C4C4C"/>
                </a:solidFill>
                <a:ea typeface="Pretendard Light"/>
              </a:rPr>
              <a:t>샘플이미지입니다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5100" y="2044700"/>
            <a:ext cx="2717800" cy="6985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140700" y="21717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프로그램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2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17500" y="2044700"/>
            <a:ext cx="2717800" cy="698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373100" y="2171700"/>
            <a:ext cx="2006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프로그램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05700" y="9715500"/>
            <a:ext cx="3289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|   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미리대학교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산학협력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성과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공유회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    |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2700000">
            <a:off x="13004800" y="-749300"/>
            <a:ext cx="7086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2700000">
            <a:off x="-1981200" y="6311900"/>
            <a:ext cx="7086600" cy="47244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587500" y="1930400"/>
          <a:ext cx="15113000" cy="6743700"/>
        </p:xfrm>
        <a:graphic>
          <a:graphicData uri="http://schemas.openxmlformats.org/drawingml/2006/table">
            <a:tbl>
              <a:tblPr/>
              <a:tblGrid>
                <a:gridCol w="414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D6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성과</a:t>
                      </a:r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수치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D6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비고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항목</a:t>
                      </a:r>
                      <a:r>
                        <a:rPr lang="en-US" sz="18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1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항목이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어떤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전달하는지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설명해요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특이사항을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적어주세요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항목</a:t>
                      </a:r>
                      <a:r>
                        <a:rPr lang="en-US" sz="18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2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수치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데이터를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함께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입력해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보완해요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특이사항을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적어주세요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항목</a:t>
                      </a:r>
                      <a:r>
                        <a:rPr lang="en-US" sz="18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3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이곳에는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항목이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어떤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전달하는지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설명해요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특이사항을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적어주세요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항목</a:t>
                      </a:r>
                      <a:r>
                        <a:rPr lang="en-US" sz="18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4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여기에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수치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데이터를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함께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입력해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보완해보세요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특이사항을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적어주세요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항목</a:t>
                      </a:r>
                      <a:r>
                        <a:rPr lang="en-US" sz="18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5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구체적인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상세내용을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입력해주세요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특이사항을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적어주세요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항목</a:t>
                      </a:r>
                      <a:r>
                        <a:rPr lang="en-US" sz="18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6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항목이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어떤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전달하는지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설명해요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  <a:p>
                      <a:pPr lvl="0" algn="ctr">
                        <a:lnSpc>
                          <a:spcPct val="103749"/>
                        </a:lnSpc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수치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데이터를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함께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입력해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내용을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보완해요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특이사항을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16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적어주세요</a:t>
                      </a:r>
                      <a:r>
                        <a:rPr lang="en-US" sz="16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36100"/>
            <a:ext cx="18288000" cy="850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65100" y="-381000"/>
            <a:ext cx="24511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200" b="0" i="0" u="none" strike="noStrike">
                <a:solidFill>
                  <a:srgbClr val="4C4C4C">
                    <a:alpha val="7843"/>
                  </a:srgbClr>
                </a:solidFill>
                <a:latin typeface="Pretendard Regular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39900" y="533400"/>
            <a:ext cx="549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주요실적</a:t>
            </a:r>
            <a:r>
              <a:rPr lang="en-US" sz="4800" b="0" i="0" u="none" strike="noStrike">
                <a:solidFill>
                  <a:srgbClr val="4C4C4C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및</a:t>
            </a:r>
            <a:r>
              <a:rPr lang="en-US" sz="4800" b="0" i="0" u="none" strike="noStrike">
                <a:solidFill>
                  <a:srgbClr val="4C4C4C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성과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5700" y="9715500"/>
            <a:ext cx="3289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|   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미리대학교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산학협력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성과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공유회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    |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2700000">
            <a:off x="-1981200" y="6311900"/>
            <a:ext cx="7086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rot="2340000">
            <a:off x="13169900" y="-546100"/>
            <a:ext cx="7086600" cy="4724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65100" y="-381000"/>
            <a:ext cx="24511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200" b="0" i="0" u="none" strike="noStrike">
                <a:solidFill>
                  <a:srgbClr val="C2C2C2">
                    <a:alpha val="14902"/>
                  </a:srgbClr>
                </a:solidFill>
                <a:latin typeface="Pretendard Regular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9900" y="533400"/>
            <a:ext cx="549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우수</a:t>
            </a:r>
            <a:r>
              <a:rPr lang="en-US" sz="4800" b="0" i="0" u="none" strike="noStrike">
                <a:solidFill>
                  <a:srgbClr val="4C4C4C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사례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30700" y="698500"/>
            <a:ext cx="5308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en-US" sz="3000" b="0" i="0" u="none" strike="noStrike" spc="-200">
                <a:solidFill>
                  <a:srgbClr val="4C4C4C"/>
                </a:solidFill>
                <a:latin typeface="Pretendard Light"/>
              </a:rPr>
              <a:t>1. </a:t>
            </a:r>
            <a:r>
              <a:rPr lang="ko-KR" sz="3000" b="0" i="0" u="none" strike="noStrike" spc="-200">
                <a:solidFill>
                  <a:srgbClr val="4C4C4C"/>
                </a:solidFill>
                <a:ea typeface="Pretendard Light"/>
              </a:rPr>
              <a:t>산학협력</a:t>
            </a:r>
            <a:r>
              <a:rPr lang="en-US" sz="3000" b="0" i="0" u="none" strike="noStrike" spc="-2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3000" b="0" i="0" u="none" strike="noStrike" spc="-200">
                <a:solidFill>
                  <a:srgbClr val="4C4C4C"/>
                </a:solidFill>
                <a:ea typeface="Pretendard Light"/>
              </a:rPr>
              <a:t>교과수업</a:t>
            </a:r>
            <a:r>
              <a:rPr lang="en-US" sz="3000" b="0" i="0" u="none" strike="noStrike" spc="-2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3000" b="0" i="0" u="none" strike="noStrike" spc="-200">
                <a:solidFill>
                  <a:srgbClr val="4C4C4C"/>
                </a:solidFill>
                <a:ea typeface="Pretendard Light"/>
              </a:rPr>
              <a:t>우수과제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3900" y="8953500"/>
            <a:ext cx="58166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FFFFFF"/>
                </a:solidFill>
                <a:latin typeface="Pretendard Light"/>
              </a:rPr>
              <a:t>*</a:t>
            </a:r>
            <a:r>
              <a:rPr lang="ko-KR" sz="1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r>
              <a:rPr lang="en-US" sz="1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FFFFFF"/>
                </a:solidFill>
                <a:ea typeface="Pretendard Light"/>
              </a:rPr>
              <a:t>내</a:t>
            </a:r>
            <a:r>
              <a:rPr lang="en-US" sz="1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FFFFFF"/>
                </a:solidFill>
                <a:ea typeface="Pretendard Light"/>
              </a:rPr>
              <a:t>인물사진은</a:t>
            </a:r>
            <a:r>
              <a:rPr lang="en-US" sz="1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FFFFFF"/>
                </a:solidFill>
                <a:ea typeface="Pretendard Light"/>
              </a:rPr>
              <a:t>샘플이미지입니다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587500" y="3022600"/>
          <a:ext cx="9525000" cy="5689600"/>
        </p:xfrm>
        <a:graphic>
          <a:graphicData uri="http://schemas.openxmlformats.org/drawingml/2006/table">
            <a:tbl>
              <a:tblPr/>
              <a:tblGrid>
                <a:gridCol w="28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참여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인원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98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D6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컴퓨터공학과</a:t>
                      </a: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30</a:t>
                      </a: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명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98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참여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팀수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D6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10</a:t>
                      </a: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팀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우수팀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D6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3</a:t>
                      </a: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조</a:t>
                      </a: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김미리</a:t>
                      </a: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최미리</a:t>
                      </a: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박미리</a:t>
                      </a: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프로젝트명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D6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AI</a:t>
                      </a: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고객</a:t>
                      </a: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행동</a:t>
                      </a: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예측</a:t>
                      </a:r>
                      <a:r>
                        <a:rPr lang="en-US" sz="2000" b="0" i="0" u="none" strike="noStrike">
                          <a:solidFill>
                            <a:srgbClr val="4C4C4C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시스템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참여</a:t>
                      </a:r>
                      <a:r>
                        <a:rPr lang="en-US" sz="2000" b="0" i="0" u="none" strike="noStrike">
                          <a:solidFill>
                            <a:srgbClr val="FFFFFF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Pretendard Medium"/>
                        </a:rPr>
                        <a:t>기업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98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D6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4C4C4C"/>
                          </a:solidFill>
                          <a:ea typeface="Pretendard Light"/>
                        </a:rPr>
                        <a:t>미리그룹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98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00" y="2120900"/>
            <a:ext cx="5397500" cy="660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87500" y="2425700"/>
            <a:ext cx="5588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교과명을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입력해</a:t>
            </a:r>
            <a:r>
              <a:rPr lang="en-US" sz="2400" b="0" i="0" u="none" strike="noStrike" spc="-100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2400" b="0" i="0" u="none" strike="noStrike" spc="-100">
                <a:solidFill>
                  <a:srgbClr val="4C4C4C"/>
                </a:solidFill>
                <a:ea typeface="Pretendard Medium"/>
              </a:rPr>
              <a:t>주세요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242300" y="2120900"/>
            <a:ext cx="28575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436100"/>
            <a:ext cx="18288000" cy="850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394700" y="2311400"/>
            <a:ext cx="2565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600" b="0" i="0" u="none" strike="noStrike">
                <a:solidFill>
                  <a:srgbClr val="4C4C4C"/>
                </a:solidFill>
                <a:latin typeface="Pretendard Medium"/>
              </a:rPr>
              <a:t>2080</a:t>
            </a:r>
            <a:r>
              <a:rPr lang="ko-KR" sz="1600" b="0" i="0" u="none" strike="noStrike">
                <a:solidFill>
                  <a:srgbClr val="4C4C4C"/>
                </a:solidFill>
                <a:ea typeface="Pretendard Medium"/>
              </a:rPr>
              <a:t>년</a:t>
            </a:r>
            <a:r>
              <a:rPr lang="en-US" sz="1600" b="0" i="0" u="none" strike="noStrike">
                <a:solidFill>
                  <a:srgbClr val="4C4C4C"/>
                </a:solidFill>
                <a:latin typeface="Pretendard Medium"/>
              </a:rPr>
              <a:t> 1</a:t>
            </a:r>
            <a:r>
              <a:rPr lang="ko-KR" sz="1600" b="0" i="0" u="none" strike="noStrike">
                <a:solidFill>
                  <a:srgbClr val="4C4C4C"/>
                </a:solidFill>
                <a:ea typeface="Pretendard Medium"/>
              </a:rPr>
              <a:t>학기</a:t>
            </a:r>
            <a:r>
              <a:rPr lang="en-US" sz="1600" b="0" i="0" u="none" strike="noStrike">
                <a:solidFill>
                  <a:srgbClr val="4C4C4C"/>
                </a:solidFill>
                <a:latin typeface="Pretendard Medium"/>
              </a:rPr>
              <a:t> </a:t>
            </a:r>
            <a:r>
              <a:rPr lang="ko-KR" sz="1600" b="0" i="0" u="none" strike="noStrike">
                <a:solidFill>
                  <a:srgbClr val="4C4C4C"/>
                </a:solidFill>
                <a:ea typeface="Pretendard Medium"/>
              </a:rPr>
              <a:t>교과수업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05700" y="9715500"/>
            <a:ext cx="3289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|   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미리대학교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산학협력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성과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공유회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    |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3900" y="8826500"/>
            <a:ext cx="58166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4C4C4C"/>
                </a:solidFill>
                <a:latin typeface="Pretendard Light"/>
              </a:rPr>
              <a:t>*</a:t>
            </a:r>
            <a:r>
              <a:rPr lang="ko-KR" sz="1000" b="0" i="0" u="none" strike="noStrike">
                <a:solidFill>
                  <a:srgbClr val="4C4C4C"/>
                </a:solidFill>
                <a:ea typeface="Pretendard Light"/>
              </a:rPr>
              <a:t>페이지</a:t>
            </a:r>
            <a:r>
              <a:rPr lang="en-US" sz="1000" b="0" i="0" u="none" strike="noStrike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4C4C4C"/>
                </a:solidFill>
                <a:ea typeface="Pretendard Light"/>
              </a:rPr>
              <a:t>내</a:t>
            </a:r>
            <a:r>
              <a:rPr lang="en-US" sz="1000" b="0" i="0" u="none" strike="noStrike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4C4C4C"/>
                </a:solidFill>
                <a:ea typeface="Pretendard Light"/>
              </a:rPr>
              <a:t>인물사진은</a:t>
            </a:r>
            <a:r>
              <a:rPr lang="en-US" sz="1000" b="0" i="0" u="none" strike="noStrike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4C4C4C"/>
                </a:solidFill>
                <a:ea typeface="Pretendard Light"/>
              </a:rPr>
              <a:t>샘플이미지입니다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rot="2340000">
            <a:off x="13576300" y="-1282700"/>
            <a:ext cx="7086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 rot="2700000">
            <a:off x="-1981200" y="6311900"/>
            <a:ext cx="7086600" cy="4724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65100" y="-381000"/>
            <a:ext cx="24511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200" b="0" i="0" u="none" strike="noStrike">
                <a:solidFill>
                  <a:srgbClr val="C2C2C2">
                    <a:alpha val="14902"/>
                  </a:srgbClr>
                </a:solidFill>
                <a:latin typeface="Pretendard Regular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9900" y="533400"/>
            <a:ext cx="5499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우수</a:t>
            </a:r>
            <a:r>
              <a:rPr lang="en-US" sz="4800" b="0" i="0" u="none" strike="noStrike">
                <a:solidFill>
                  <a:srgbClr val="4C4C4C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4C4C4C"/>
                </a:solidFill>
                <a:ea typeface="Pretendard Bold"/>
              </a:rPr>
              <a:t>사례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30700" y="698500"/>
            <a:ext cx="5308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en-US" sz="3000" b="0" i="0" u="none" strike="noStrike" spc="-200">
                <a:solidFill>
                  <a:srgbClr val="4C4C4C"/>
                </a:solidFill>
                <a:latin typeface="Pretendard Light"/>
              </a:rPr>
              <a:t>2. </a:t>
            </a:r>
            <a:r>
              <a:rPr lang="ko-KR" sz="3000" b="0" i="0" u="none" strike="noStrike" spc="-200">
                <a:solidFill>
                  <a:srgbClr val="4C4C4C"/>
                </a:solidFill>
                <a:ea typeface="Pretendard Light"/>
              </a:rPr>
              <a:t>산학공동연구</a:t>
            </a:r>
            <a:r>
              <a:rPr lang="en-US" sz="3000" b="0" i="0" u="none" strike="noStrike" spc="-2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3000" b="0" i="0" u="none" strike="noStrike" spc="-200">
                <a:solidFill>
                  <a:srgbClr val="4C4C4C"/>
                </a:solidFill>
                <a:ea typeface="Pretendard Light"/>
              </a:rPr>
              <a:t>및</a:t>
            </a:r>
            <a:r>
              <a:rPr lang="en-US" sz="3000" b="0" i="0" u="none" strike="noStrike" spc="-2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3000" b="0" i="0" u="none" strike="noStrike" spc="-200">
                <a:solidFill>
                  <a:srgbClr val="4C4C4C"/>
                </a:solidFill>
                <a:ea typeface="Pretendard Light"/>
              </a:rPr>
              <a:t>기술개발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3900" y="8953500"/>
            <a:ext cx="58166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000" b="0" i="0" u="none" strike="noStrike">
                <a:solidFill>
                  <a:srgbClr val="FFFFFF"/>
                </a:solidFill>
                <a:latin typeface="Pretendard Light"/>
              </a:rPr>
              <a:t>*</a:t>
            </a:r>
            <a:r>
              <a:rPr lang="ko-KR" sz="1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r>
              <a:rPr lang="en-US" sz="1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FFFFFF"/>
                </a:solidFill>
                <a:ea typeface="Pretendard Light"/>
              </a:rPr>
              <a:t>내</a:t>
            </a:r>
            <a:r>
              <a:rPr lang="en-US" sz="1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FFFFFF"/>
                </a:solidFill>
                <a:ea typeface="Pretendard Light"/>
              </a:rPr>
              <a:t>인물사진은</a:t>
            </a:r>
            <a:r>
              <a:rPr lang="en-US" sz="1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000" b="0" i="0" u="none" strike="noStrike">
                <a:solidFill>
                  <a:srgbClr val="FFFFFF"/>
                </a:solidFill>
                <a:ea typeface="Pretendard Light"/>
              </a:rPr>
              <a:t>샘플이미지입니다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5283200" y="1828800"/>
            <a:ext cx="114427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283200" y="6197600"/>
            <a:ext cx="11442700" cy="2628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600700" y="2095500"/>
            <a:ext cx="9004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이곳에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프로젝트명을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입력해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주세요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1828800"/>
            <a:ext cx="35306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5283200" y="2895600"/>
            <a:ext cx="114427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5283200" y="3949700"/>
            <a:ext cx="11442700" cy="210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6896100"/>
            <a:ext cx="3416300" cy="154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400" y="6896100"/>
            <a:ext cx="3416300" cy="154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39700" y="6896100"/>
            <a:ext cx="3416300" cy="1549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57400" y="20066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프로젝트명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2895600"/>
            <a:ext cx="3530600" cy="914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032000" y="30734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목표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00700" y="3175000"/>
            <a:ext cx="9004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이곳에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프로젝트의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목표를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입력해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주세요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3949700"/>
            <a:ext cx="3530600" cy="914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057400" y="41275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주요내용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6197600"/>
            <a:ext cx="3530600" cy="914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436100"/>
            <a:ext cx="18288000" cy="850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057400" y="63754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성과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00700" y="4254500"/>
            <a:ext cx="90043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82600"/>
              </a:lnSpc>
              <a:buClr>
                <a:srgbClr val="4C4C4C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해당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연구의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배경과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필요성을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입력해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보세요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82600"/>
              </a:lnSpc>
              <a:buClr>
                <a:srgbClr val="4C4C4C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중점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연구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주제와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핵심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사항을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입력해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보세요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82600"/>
              </a:lnSpc>
              <a:buClr>
                <a:srgbClr val="4C4C4C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세부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연구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내용과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방법론에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대해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입력해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4C4C4C"/>
                </a:solidFill>
                <a:ea typeface="Pretendard Light"/>
              </a:rPr>
              <a:t>보세요</a:t>
            </a:r>
            <a:r>
              <a:rPr lang="en-US" sz="2000" b="0" i="0" u="none" strike="noStrike" spc="-100">
                <a:solidFill>
                  <a:srgbClr val="4C4C4C"/>
                </a:solidFill>
                <a:latin typeface="Pretendard Light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40400" y="6489700"/>
            <a:ext cx="2171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ko-KR" sz="1800" b="0" i="0" u="none" strike="noStrike" spc="-100">
                <a:solidFill>
                  <a:srgbClr val="4C4C4C"/>
                </a:solidFill>
                <a:ea typeface="Pretendard Light"/>
              </a:rPr>
              <a:t>성과</a:t>
            </a:r>
            <a:r>
              <a:rPr lang="en-US" sz="1800" b="0" i="0" u="none" strike="noStrike" spc="-100">
                <a:solidFill>
                  <a:srgbClr val="4C4C4C"/>
                </a:solidFill>
                <a:latin typeface="Pretendard Light"/>
              </a:rPr>
              <a:t>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96400" y="6489700"/>
            <a:ext cx="2171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ko-KR" sz="1800" b="0" i="0" u="none" strike="noStrike" spc="-100">
                <a:solidFill>
                  <a:srgbClr val="4C4C4C"/>
                </a:solidFill>
                <a:ea typeface="Pretendard Light"/>
              </a:rPr>
              <a:t>성과</a:t>
            </a:r>
            <a:r>
              <a:rPr lang="en-US" sz="1800" b="0" i="0" u="none" strike="noStrike" spc="-100">
                <a:solidFill>
                  <a:srgbClr val="4C4C4C"/>
                </a:solidFill>
                <a:latin typeface="Pretendard Light"/>
              </a:rPr>
              <a:t>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39700" y="6477000"/>
            <a:ext cx="2171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892"/>
              </a:lnSpc>
            </a:pPr>
            <a:r>
              <a:rPr lang="ko-KR" sz="1800" b="0" i="0" u="none" strike="noStrike" spc="-100">
                <a:solidFill>
                  <a:srgbClr val="4C4C4C"/>
                </a:solidFill>
                <a:ea typeface="Pretendard Light"/>
              </a:rPr>
              <a:t>성과</a:t>
            </a:r>
            <a:r>
              <a:rPr lang="en-US" sz="1800" b="0" i="0" u="none" strike="noStrike" spc="-100">
                <a:solidFill>
                  <a:srgbClr val="4C4C4C"/>
                </a:solidFill>
                <a:latin typeface="Pretendard Light"/>
              </a:rPr>
              <a:t> 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05700" y="9715500"/>
            <a:ext cx="3289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|   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미리대학교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산학협력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성과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Light"/>
              </a:rPr>
              <a:t>공유회</a:t>
            </a:r>
            <a:r>
              <a:rPr lang="en-US" sz="1600" b="0" i="0" u="none" strike="noStrike">
                <a:solidFill>
                  <a:srgbClr val="FFFFFF"/>
                </a:solidFill>
                <a:latin typeface="Pretendard Light"/>
              </a:rPr>
              <a:t>    |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698</Words>
  <Application>Microsoft Office PowerPoint</Application>
  <PresentationFormat>사용자 지정</PresentationFormat>
  <Paragraphs>172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Pretendard Bold</vt:lpstr>
      <vt:lpstr>Arial</vt:lpstr>
      <vt:lpstr>Pretendard Light</vt:lpstr>
      <vt:lpstr>Calibri</vt:lpstr>
      <vt:lpstr>Pretendard Regular</vt:lpstr>
      <vt:lpstr>Pretendard Medium</vt:lpstr>
      <vt:lpstr>Pretendard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</cp:revision>
  <dcterms:created xsi:type="dcterms:W3CDTF">2006-08-16T00:00:00Z</dcterms:created>
  <dcterms:modified xsi:type="dcterms:W3CDTF">2025-01-05T16:26:37Z</dcterms:modified>
</cp:coreProperties>
</file>